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56" r:id="rId2"/>
    <p:sldId id="262" r:id="rId3"/>
    <p:sldId id="259" r:id="rId4"/>
    <p:sldId id="261" r:id="rId5"/>
    <p:sldId id="258" r:id="rId6"/>
    <p:sldId id="257" r:id="rId7"/>
    <p:sldId id="260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fr-FR"/>
    </a:defPPr>
    <a:lvl1pPr marL="0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4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09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648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19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74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296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684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39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75" autoAdjust="0"/>
  </p:normalViewPr>
  <p:slideViewPr>
    <p:cSldViewPr>
      <p:cViewPr>
        <p:scale>
          <a:sx n="100" d="100"/>
          <a:sy n="100" d="100"/>
        </p:scale>
        <p:origin x="-750" y="-7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88021-A48E-43FB-A12F-56428B56CA1C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EE0F-E36E-496C-BFE2-A4FFD6D631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152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9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8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6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6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95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54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71451"/>
            <a:ext cx="2057400" cy="3657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1" y="171451"/>
            <a:ext cx="6019800" cy="36576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60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452320" y="4371950"/>
            <a:ext cx="1691184" cy="77155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Picture 2" descr="D:\ressources\logo_IGN\Logotheque_IGN\ÔÇóJPG-CMJN-300dpi\IGN_log_Q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89" b="50000"/>
          <a:stretch/>
        </p:blipFill>
        <p:spPr bwMode="auto">
          <a:xfrm>
            <a:off x="7883352" y="4423850"/>
            <a:ext cx="1260648" cy="7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6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395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90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81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8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63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6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000126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000126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7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7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53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7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39549" indent="0">
              <a:buNone/>
              <a:defRPr sz="2700"/>
            </a:lvl2pPr>
            <a:lvl3pPr marL="879099" indent="0">
              <a:buNone/>
              <a:defRPr sz="2300"/>
            </a:lvl3pPr>
            <a:lvl4pPr marL="1318648" indent="0">
              <a:buNone/>
              <a:defRPr sz="2000"/>
            </a:lvl4pPr>
            <a:lvl5pPr marL="1758197" indent="0">
              <a:buNone/>
              <a:defRPr sz="2000"/>
            </a:lvl5pPr>
            <a:lvl6pPr marL="2197747" indent="0">
              <a:buNone/>
              <a:defRPr sz="2000"/>
            </a:lvl6pPr>
            <a:lvl7pPr marL="2637296" indent="0">
              <a:buNone/>
              <a:defRPr sz="2000"/>
            </a:lvl7pPr>
            <a:lvl8pPr marL="3076845" indent="0">
              <a:buNone/>
              <a:defRPr sz="2000"/>
            </a:lvl8pPr>
            <a:lvl9pPr marL="3516395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7910" tIns="43955" rIns="87910" bIns="43955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87910" tIns="43955" rIns="87910" bIns="43955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2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9099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662" indent="-329662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4268" indent="-274718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887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842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77972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1752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07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620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169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4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9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648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19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74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296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4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39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arhab-depot.ign.fr/doc_utilisateur_saisie_carhab_qgis.pdf" TargetMode="External"/><Relationship Id="rId2" Type="http://schemas.openxmlformats.org/officeDocument/2006/relationships/hyperlink" Target="http://carhab-depot.ign.fr/doc_utilisateur_mapping_tools_qgi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GNF/saisie_carhab" TargetMode="External"/><Relationship Id="rId5" Type="http://schemas.openxmlformats.org/officeDocument/2006/relationships/hyperlink" Target="https://carhab-cms.ign.fr/?q=node/add/ticket" TargetMode="External"/><Relationship Id="rId4" Type="http://schemas.openxmlformats.org/officeDocument/2006/relationships/hyperlink" Target="https://carhab-cms.ign.fr/?q=demande-sur-les-outi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467544" y="987574"/>
            <a:ext cx="8280920" cy="1102519"/>
          </a:xfrm>
        </p:spPr>
        <p:txBody>
          <a:bodyPr>
            <a:normAutofit/>
          </a:bodyPr>
          <a:lstStyle/>
          <a:p>
            <a:r>
              <a:rPr lang="fr-FR" dirty="0" smtClean="0"/>
              <a:t>Outils de saisie </a:t>
            </a:r>
            <a:r>
              <a:rPr lang="fr-FR" dirty="0" err="1" smtClean="0"/>
              <a:t>CarHAB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79512" y="2914650"/>
            <a:ext cx="8784976" cy="1314450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des outils d’aide à la saisie des unités de végétations cartographiées (UVC)</a:t>
            </a:r>
            <a:endParaRPr lang="fr-FR" dirty="0"/>
          </a:p>
        </p:txBody>
      </p:sp>
      <p:pic>
        <p:nvPicPr>
          <p:cNvPr id="5122" name="Picture 2" descr="D:\ressources\logo_IGN\Logotheque_IGN\ÔÇóJPG-CMJN-300dpi\IGN_log_Q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89" b="50000"/>
          <a:stretch/>
        </p:blipFill>
        <p:spPr bwMode="auto">
          <a:xfrm>
            <a:off x="0" y="0"/>
            <a:ext cx="1260648" cy="7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3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95486"/>
            <a:ext cx="273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895676"/>
            <a:ext cx="21380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Indicateur de l’avancement du chantier</a:t>
            </a:r>
            <a:endParaRPr lang="fr-FR" dirty="0"/>
          </a:p>
        </p:txBody>
      </p:sp>
      <p:pic>
        <p:nvPicPr>
          <p:cNvPr id="4098" name="Picture 2" descr="D:\saisie_carhab\resources\img\completion_control_g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2070113"/>
            <a:ext cx="1254265" cy="1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220" y="862554"/>
            <a:ext cx="7120780" cy="428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6202" y="3086471"/>
            <a:ext cx="2282312" cy="16429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>
            <a:off x="2846202" y="2067694"/>
            <a:ext cx="357646" cy="10187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95486"/>
            <a:ext cx="782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Documentation, maintenance et développement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987574"/>
            <a:ext cx="820891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Documentations utilisateur : 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carhab-depot.ign.fr/doc_utilisateur_mapping_tools_qgis.pdf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carhab-depot.ign.fr/doc_utilisateur_saisie_carhab_qgis.pdf</a:t>
            </a:r>
            <a:endParaRPr lang="fr-FR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Gestionnaire de tickets pour les remontées de bugs, demandes d’évolution ou d’aide :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4"/>
              </a:rPr>
              <a:t>https://carhab-cms.ign.fr/?</a:t>
            </a:r>
            <a:r>
              <a:rPr lang="fr-FR" dirty="0" smtClean="0">
                <a:hlinkClick r:id="rId4"/>
              </a:rPr>
              <a:t>q=demande-sur-les-outils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5"/>
              </a:rPr>
              <a:t>https://carhab-cms.ign.fr/?</a:t>
            </a:r>
            <a:r>
              <a:rPr lang="fr-FR" dirty="0" smtClean="0">
                <a:hlinkClick r:id="rId5"/>
              </a:rPr>
              <a:t>q=node/add/ticket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l’outil de saisie de la sémantique disponible sur un dépôt </a:t>
            </a:r>
            <a:r>
              <a:rPr lang="fr-FR" dirty="0" err="1" smtClean="0"/>
              <a:t>GitHub</a:t>
            </a:r>
            <a:r>
              <a:rPr lang="fr-FR" dirty="0" smtClean="0"/>
              <a:t> public : 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6" tooltip="https://github.com/IGNF/saisie_carhab"/>
              </a:rPr>
              <a:t>https</a:t>
            </a:r>
            <a:r>
              <a:rPr lang="fr-FR" dirty="0">
                <a:hlinkClick r:id="rId6" tooltip="https://github.com/IGNF/saisie_carhab"/>
              </a:rPr>
              <a:t>://</a:t>
            </a:r>
            <a:r>
              <a:rPr lang="fr-FR" dirty="0" smtClean="0">
                <a:hlinkClick r:id="rId6" tooltip="https://github.com/IGNF/saisie_carhab"/>
              </a:rPr>
              <a:t>github.com/IGNF/saisie_carhab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/>
          <p:cNvSpPr txBox="1"/>
          <p:nvPr/>
        </p:nvSpPr>
        <p:spPr>
          <a:xfrm>
            <a:off x="4558406" y="1011819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2 extensions développées :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531287" y="2768109"/>
            <a:ext cx="40000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 réaliser la saisie des </a:t>
            </a:r>
            <a:r>
              <a:rPr lang="fr-FR" dirty="0" smtClean="0"/>
              <a:t>informations sémantique du programme </a:t>
            </a:r>
            <a:r>
              <a:rPr lang="fr-FR" dirty="0" err="1" smtClean="0"/>
              <a:t>CarHAB</a:t>
            </a:r>
            <a:r>
              <a:rPr lang="fr-FR" dirty="0" smtClean="0"/>
              <a:t> à l’aide de formulaires.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3" y="1011820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Outils sous la forme d’</a:t>
            </a:r>
            <a:r>
              <a:rPr lang="fr-FR" b="1" dirty="0" smtClean="0"/>
              <a:t>extensions QGIS</a:t>
            </a:r>
            <a:endParaRPr lang="fr-FR" b="1" dirty="0"/>
          </a:p>
        </p:txBody>
      </p:sp>
      <p:pic>
        <p:nvPicPr>
          <p:cNvPr id="1026" name="Picture 2" descr="D:\saisie_carhab\resources\QGIS_logo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9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062" y="1591982"/>
            <a:ext cx="2079188" cy="2290226"/>
          </a:xfrm>
          <a:prstGeom prst="rect">
            <a:avLst/>
          </a:prstGeom>
          <a:noFill/>
          <a:effectLst>
            <a:reflection endPos="0" dir="5400000" sy="-100000" algn="bl" rotWithShape="0"/>
            <a:softEdge rad="0"/>
          </a:effectLst>
        </p:spPr>
      </p:pic>
      <p:sp>
        <p:nvSpPr>
          <p:cNvPr id="10" name="ZoneTexte 9"/>
          <p:cNvSpPr txBox="1"/>
          <p:nvPr/>
        </p:nvSpPr>
        <p:spPr>
          <a:xfrm>
            <a:off x="107504" y="195486"/>
            <a:ext cx="291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Choix techniques :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531288" y="1506817"/>
            <a:ext cx="4000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des manipulations géométriques usuelles « en 1 clic ». </a:t>
            </a:r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4080421" y="915566"/>
            <a:ext cx="0" cy="36430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07504" y="1627374"/>
            <a:ext cx="38372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Avantages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Support multiplateforme (Windows, Mac OS, Linux)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Installation et mises à jour très faciles par le gestionnaire de dépôt de QGIS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429" y="3696470"/>
            <a:ext cx="42481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019" y="2166155"/>
            <a:ext cx="8001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322538" y="0"/>
            <a:ext cx="8532448" cy="5147868"/>
            <a:chOff x="337444" y="25975"/>
            <a:chExt cx="8469112" cy="50915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44" y="25975"/>
              <a:ext cx="8469112" cy="509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635896" y="195486"/>
              <a:ext cx="444525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33129" y="195486"/>
              <a:ext cx="2239071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311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qgis_mapping_tools\resources\fusion_icon_g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1870997"/>
            <a:ext cx="2116683" cy="21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qgis_mapping_tools\resources\import_icon_g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341" y="1883202"/>
            <a:ext cx="2118593" cy="21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95486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Manipulations géométriques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97421" y="1078683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Rapatriement d’une géométrie d’une couche vers une autre</a:t>
            </a:r>
            <a:endParaRPr lang="fr-FR" sz="20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4572000" y="2317270"/>
            <a:ext cx="0" cy="12241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38253" y="107868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Fusion de géométries d’une même couche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74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3376857" y="2277936"/>
            <a:ext cx="1584176" cy="2154510"/>
          </a:xfrm>
          <a:prstGeom prst="ellipse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3775617" y="2388997"/>
            <a:ext cx="2376264" cy="1152128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541000" y="2120013"/>
            <a:ext cx="25125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Couche de destination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541000" y="2635896"/>
            <a:ext cx="21547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B050"/>
                </a:solidFill>
              </a:rPr>
              <a:t>Couche « source »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347825" y="2986047"/>
            <a:ext cx="160146" cy="148926"/>
          </a:xfrm>
          <a:prstGeom prst="ellipse">
            <a:avLst/>
          </a:prstGeom>
          <a:noFill/>
          <a:ln w="38100" cap="sq" cmpd="thinThick">
            <a:solidFill>
              <a:srgbClr val="FF9900"/>
            </a:solidFill>
            <a:prstDash val="sysDot"/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 rot="21431610">
            <a:off x="4586779" y="2397185"/>
            <a:ext cx="363763" cy="1197870"/>
          </a:xfrm>
          <a:custGeom>
            <a:avLst/>
            <a:gdLst>
              <a:gd name="connsiteX0" fmla="*/ 0 w 402758"/>
              <a:gd name="connsiteY0" fmla="*/ 0 h 1128713"/>
              <a:gd name="connsiteX1" fmla="*/ 390525 w 402758"/>
              <a:gd name="connsiteY1" fmla="*/ 1128713 h 112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758" h="1128713">
                <a:moveTo>
                  <a:pt x="0" y="0"/>
                </a:moveTo>
                <a:cubicBezTo>
                  <a:pt x="229393" y="271463"/>
                  <a:pt x="458787" y="542926"/>
                  <a:pt x="390525" y="1128713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52266" y="1347614"/>
            <a:ext cx="43154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le cas d’une intersection entre les 2 géométries, c’est l’intersection qui est copiée dans la couche de destination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3327317">
            <a:off x="4357292" y="3169148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6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/>
      <p:bldP spid="4" grpId="0"/>
      <p:bldP spid="7" grpId="0" animBg="1"/>
      <p:bldP spid="7" grpId="1" animBg="1"/>
      <p:bldP spid="7" grpId="2" animBg="1"/>
      <p:bldP spid="1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39952" y="1779662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« clic »</a:t>
            </a:r>
            <a:endParaRPr lang="fr-FR" sz="5400" dirty="0"/>
          </a:p>
        </p:txBody>
      </p:sp>
      <p:sp>
        <p:nvSpPr>
          <p:cNvPr id="5" name="Flèche droite 4"/>
          <p:cNvSpPr/>
          <p:nvPr/>
        </p:nvSpPr>
        <p:spPr>
          <a:xfrm rot="13327317">
            <a:off x="4561641" y="5230103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1964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42 -0.03704 -0.02083 -0.07408 -0.03125 -0.11111 C -0.0566 -0.20155 -0.03941 -0.1179 -0.05312 -0.18334 C -0.06476 -0.23858 -0.06858 -0.29815 -0.075 -0.35556 C -0.0717 -0.3963 -0.07448 -0.40062 -0.05625 -0.42223 C -0.05417 -0.42778 -0.05295 -0.43457 -0.05 -0.43889 C -0.0474 -0.4426 -0.04062 -0.44445 -0.04062 -0.44445 " pathEditMode="relative" ptsTypes="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13327317">
            <a:off x="286411" y="5576226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774" y="2024478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/>
              <a:t>« clic »</a:t>
            </a:r>
            <a:endParaRPr lang="fr-FR" sz="4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004048" y="195486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Fusion de géométries d’une même couche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792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C -0.00052 -0.00401 -0.00069 -0.00833 -0.00139 -0.01234 C -0.00208 -0.01728 -0.00416 -0.02716 -0.00416 -0.02685 C -0.00729 -0.07654 -0.00711 -0.10463 0.00139 -0.15031 C 0.00469 -0.16821 0.00799 -0.19105 0.01389 -0.2071 C 0.0165 -0.225 0.02535 -0.24074 0.03056 -0.25679 C 0.03403 -0.26759 0.03386 -0.275 0.03889 -0.28395 C 0.04063 -0.29352 0.04167 -0.29784 0.04723 -0.30123 C 0.05087 -0.31111 0.05486 -0.31574 0.05973 -0.32345 C 0.06268 -0.32808 0.06459 -0.33518 0.06806 -0.33827 C 0.07518 -0.34444 0.07865 -0.35926 0.08525 -0.36666 C 0.09393 -0.37623 0.0974 -0.39475 0.10643 -0.40277 C 0.11563 -0.4108 0.12136 -0.42716 0.13108 -0.43302 C 0.13889 -0.44691 0.13802 -0.43889 0.14723 -0.45555 C 0.16042 -0.46759 0.15417 -0.46203 0.16493 -0.47345 C 0.16927 -0.48148 0.17205 -0.47901 0.17761 -0.48549 C 0.18073 -0.49382 0.18768 -0.49413 0.19011 -0.49876 " pathEditMode="relative" rAng="0" ptsTypes="fffffffffffff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24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9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4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901 -0.49877 C 0.21371 -0.50062 0.2375 -0.50216 0.26093 -0.50864 C 0.28611 -0.51543 0.30885 -0.52809 0.33455 -0.53087 C 0.34826 -0.5358 0.36215 -0.54074 0.37621 -0.54074 " pathEditMode="relative" rAng="0" ptsTypes="fffA">
                                      <p:cBhvr>
                                        <p:cTn id="16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-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4" grpId="0"/>
      <p:bldP spid="4" grpId="1"/>
      <p:bldP spid="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3" y="843558"/>
            <a:ext cx="7863819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cartographie d’un territoire dans le cadre du programme </a:t>
            </a:r>
            <a:r>
              <a:rPr lang="fr-FR" b="1" dirty="0" err="1" smtClean="0"/>
              <a:t>CarHAB</a:t>
            </a:r>
            <a:r>
              <a:rPr lang="fr-FR" b="1" dirty="0" smtClean="0"/>
              <a:t>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d’une couche de travail (chantier)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Import dans le chantier des géométries </a:t>
            </a:r>
            <a:r>
              <a:rPr lang="fr-FR" dirty="0"/>
              <a:t>« supports » des </a:t>
            </a:r>
            <a:r>
              <a:rPr lang="fr-FR" dirty="0" smtClean="0"/>
              <a:t>UVC à partir d’un </a:t>
            </a:r>
            <a:r>
              <a:rPr lang="fr-FR" dirty="0" err="1" smtClean="0"/>
              <a:t>shapefile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des formulaires pour renseigner l’ensemble des UVC du territoire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929880"/>
            <a:ext cx="75486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 du chantier en format standard d’échange </a:t>
            </a:r>
            <a:r>
              <a:rPr lang="fr-FR" dirty="0" err="1"/>
              <a:t>CarHAB</a:t>
            </a:r>
            <a:r>
              <a:rPr lang="fr-FR" dirty="0"/>
              <a:t> (= 3 csv et 3 </a:t>
            </a:r>
            <a:r>
              <a:rPr lang="fr-FR" dirty="0" err="1"/>
              <a:t>shapefile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7" name="Picture 3" descr="D:\saisie_carhab\resources\img\nouveau_chantier_g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65051"/>
            <a:ext cx="716062" cy="7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saisie_carhab\resources\img\export_fse_g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45" y="2748821"/>
            <a:ext cx="716068" cy="7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saisie_carhab\resources\img\import_features_g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94" y="1870521"/>
            <a:ext cx="664864" cy="6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52" b="54862"/>
          <a:stretch/>
        </p:blipFill>
        <p:spPr bwMode="auto">
          <a:xfrm>
            <a:off x="5076056" y="1229529"/>
            <a:ext cx="1728192" cy="587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91232" y="2803798"/>
            <a:ext cx="5711628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Sélection d’une géométrie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UVC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sigma faciès</a:t>
            </a:r>
            <a:r>
              <a:rPr lang="fr-FR" dirty="0"/>
              <a:t> </a:t>
            </a:r>
            <a:r>
              <a:rPr lang="fr-FR" dirty="0" smtClean="0"/>
              <a:t>si l’UVC est concernée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 composition réelle en </a:t>
            </a:r>
            <a:r>
              <a:rPr lang="fr-FR" dirty="0" err="1" smtClean="0"/>
              <a:t>syntaxons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707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D:\saisie_carhab\resources\img\form_syn_g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3744414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saisie_carhab\resources\img\form_uvc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211710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saisie_carhab\resources\img\form_sf_gd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966937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0"/>
          <a:stretch>
            <a:fillRect/>
          </a:stretch>
        </p:blipFill>
        <p:spPr bwMode="auto">
          <a:xfrm>
            <a:off x="-9128" y="2100120"/>
            <a:ext cx="4400984" cy="3039336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7" name="Virage 16"/>
          <p:cNvSpPr/>
          <p:nvPr/>
        </p:nvSpPr>
        <p:spPr>
          <a:xfrm>
            <a:off x="2555776" y="3092130"/>
            <a:ext cx="2256844" cy="59657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7504" y="1184756"/>
            <a:ext cx="27064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4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"/>
            <a:ext cx="3491880" cy="516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345"/>
            <a:ext cx="2915816" cy="51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52313"/>
            <a:ext cx="3491880" cy="20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8666" y="878422"/>
            <a:ext cx="7165334" cy="426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D:\saisie_carhab\resources\img\gabarit_icon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94" y="2067694"/>
            <a:ext cx="1287810" cy="12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13327317">
            <a:off x="4615662" y="3161701"/>
            <a:ext cx="668455" cy="387606"/>
          </a:xfrm>
          <a:prstGeom prst="rightArrow">
            <a:avLst>
              <a:gd name="adj1" fmla="val 22340"/>
              <a:gd name="adj2" fmla="val 13222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195486"/>
            <a:ext cx="273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3" y="859880"/>
            <a:ext cx="1728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Gabarit de 0,5 ha de forme variable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316</Words>
  <Application>Microsoft Office PowerPoint</Application>
  <PresentationFormat>Affichage à l'écran (16:9)</PresentationFormat>
  <Paragraphs>54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Outils de saisie CarHAB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de saisie bureautiques et nomades</dc:title>
  <dc:creator>Paul-Emmanuel Gautreau</dc:creator>
  <cp:lastModifiedBy>Paul-Emmanuel Gautreau</cp:lastModifiedBy>
  <cp:revision>50</cp:revision>
  <dcterms:created xsi:type="dcterms:W3CDTF">2015-12-07T15:05:32Z</dcterms:created>
  <dcterms:modified xsi:type="dcterms:W3CDTF">2015-12-08T15:49:29Z</dcterms:modified>
</cp:coreProperties>
</file>